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0" r:id="rId11"/>
    <p:sldId id="268" r:id="rId12"/>
    <p:sldId id="261" r:id="rId13"/>
  </p:sldIdLst>
  <p:sldSz cx="12192000" cy="6858000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1DD4EAB-291E-4EFF-9963-F53D2D763B0A}">
          <p14:sldIdLst/>
        </p14:section>
        <p14:section name="Untitled Section" id="{D82C7C6A-390F-44E4-96D7-244D27047878}">
          <p14:sldIdLst/>
        </p14:section>
        <p14:section name="Untitled Section" id="{1AF3BF3B-97EE-4942-9918-B1578BA5F58B}">
          <p14:sldIdLst>
            <p14:sldId id="269"/>
            <p14:sldId id="257"/>
            <p14:sldId id="258"/>
            <p14:sldId id="259"/>
            <p14:sldId id="262"/>
            <p14:sldId id="263"/>
            <p14:sldId id="264"/>
            <p14:sldId id="265"/>
            <p14:sldId id="266"/>
            <p14:sldId id="260"/>
            <p14:sldId id="268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F0F273-233E-6409-6361-393D219FDFE5}" name="Claire Budden" initials="CB" userId="S::Claire@complete-fs.co.uk::7a903ca6-afd6-4239-945b-3ad09f662b1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D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Budden" userId="7a903ca6-afd6-4239-945b-3ad09f662b1e" providerId="ADAL" clId="{B27E0978-C4FE-4EA0-83D4-06A3701A013B}"/>
    <pc:docChg chg="modSld">
      <pc:chgData name="Claire Budden" userId="7a903ca6-afd6-4239-945b-3ad09f662b1e" providerId="ADAL" clId="{B27E0978-C4FE-4EA0-83D4-06A3701A013B}" dt="2026-04-28T09:37:34.453" v="45" actId="1076"/>
      <pc:docMkLst>
        <pc:docMk/>
      </pc:docMkLst>
      <pc:sldChg chg="modSp mod">
        <pc:chgData name="Claire Budden" userId="7a903ca6-afd6-4239-945b-3ad09f662b1e" providerId="ADAL" clId="{B27E0978-C4FE-4EA0-83D4-06A3701A013B}" dt="2026-04-24T14:48:43.243" v="25" actId="20577"/>
        <pc:sldMkLst>
          <pc:docMk/>
          <pc:sldMk cId="2001431448" sldId="257"/>
        </pc:sldMkLst>
        <pc:spChg chg="mod">
          <ac:chgData name="Claire Budden" userId="7a903ca6-afd6-4239-945b-3ad09f662b1e" providerId="ADAL" clId="{B27E0978-C4FE-4EA0-83D4-06A3701A013B}" dt="2026-04-24T14:48:43.243" v="25" actId="20577"/>
          <ac:spMkLst>
            <pc:docMk/>
            <pc:sldMk cId="2001431448" sldId="257"/>
            <ac:spMk id="3" creationId="{D835D528-0EC2-D949-5CC6-8B199EF260A1}"/>
          </ac:spMkLst>
        </pc:spChg>
      </pc:sldChg>
      <pc:sldChg chg="modSp mod">
        <pc:chgData name="Claire Budden" userId="7a903ca6-afd6-4239-945b-3ad09f662b1e" providerId="ADAL" clId="{B27E0978-C4FE-4EA0-83D4-06A3701A013B}" dt="2026-04-24T14:36:15.173" v="22"/>
        <pc:sldMkLst>
          <pc:docMk/>
          <pc:sldMk cId="3962482582" sldId="258"/>
        </pc:sldMkLst>
        <pc:spChg chg="mod">
          <ac:chgData name="Claire Budden" userId="7a903ca6-afd6-4239-945b-3ad09f662b1e" providerId="ADAL" clId="{B27E0978-C4FE-4EA0-83D4-06A3701A013B}" dt="2026-04-24T14:36:15.173" v="22"/>
          <ac:spMkLst>
            <pc:docMk/>
            <pc:sldMk cId="3962482582" sldId="258"/>
            <ac:spMk id="3" creationId="{D835D528-0EC2-D949-5CC6-8B199EF260A1}"/>
          </ac:spMkLst>
        </pc:spChg>
      </pc:sldChg>
      <pc:sldChg chg="modSp mod">
        <pc:chgData name="Claire Budden" userId="7a903ca6-afd6-4239-945b-3ad09f662b1e" providerId="ADAL" clId="{B27E0978-C4FE-4EA0-83D4-06A3701A013B}" dt="2026-04-28T09:37:34.453" v="45" actId="1076"/>
        <pc:sldMkLst>
          <pc:docMk/>
          <pc:sldMk cId="1343898396" sldId="269"/>
        </pc:sldMkLst>
        <pc:spChg chg="mod">
          <ac:chgData name="Claire Budden" userId="7a903ca6-afd6-4239-945b-3ad09f662b1e" providerId="ADAL" clId="{B27E0978-C4FE-4EA0-83D4-06A3701A013B}" dt="2026-04-28T09:37:34.453" v="45" actId="1076"/>
          <ac:spMkLst>
            <pc:docMk/>
            <pc:sldMk cId="1343898396" sldId="269"/>
            <ac:spMk id="2" creationId="{0F1550E0-9647-F86A-FDEF-5375BE76FD4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864A6-1043-426D-C2A6-900EF260B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C74E7E-EEF1-FC90-2004-9203A2873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77AE6-95F8-DB08-F2CC-D0427E09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8B879-CF49-4B24-4354-4EBFFBB1F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B80DB-9B94-D3DB-3D25-DFDB95DA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86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4F63-4499-05AA-D9AE-12C80C5E8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4D57B-4406-D9D8-EEF9-E9963424FD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37C3C-A4C2-E7A0-31E7-315F3D760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0458-C786-3CC0-7E36-D803F9A8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C56A4-534A-42B3-D451-BD1D16C6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13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3489D8-0AC9-EE57-6E01-C34C3E8831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6A7D2-6A6B-B1A5-9F69-F01A3CB73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F2800-3DF9-EE7B-7FC5-0DBDABC02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EFEAB-9220-C044-1D84-734B3D50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AE6B4-4A0D-58E5-0D96-E5307873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58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EA71C-79C0-A909-61C4-56CE1BE87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20B97-4B4D-6E3C-38D6-B39259AFDE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837C6-CF58-7180-014D-44C6EC4A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47F3E-6DF0-87F8-D535-6AC76DFD0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C8EE4-CE0E-1CCD-CC74-BDF1A5FD7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30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CF85E-0F7D-4044-B1FC-C50CDB706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28D2-C8F6-3BFB-08DB-60A34DEBB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7D40D-EF51-3F59-6469-BB5FF07EF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05866-56C2-81F8-1F8D-A918255A1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E6C47-C709-5C09-F1FA-5B23ED70B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3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12269-B42B-F372-F6B7-35DAE823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BD979-BF29-218C-4744-679D79E875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D0E55E-87E5-3596-0C8E-884D7226A7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53C5D8-A281-93A5-23C3-3C944FF3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F46EF-2632-AD03-4530-6E93FE3A9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8149EC-B121-E65C-4E3A-D06466A0D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433A5-3E5C-BAEA-015C-5E7EFC2EC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A9F96-6E66-0845-6472-B447DD7166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D683EE-8F77-5545-AFF4-587F1AF70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D23340-0568-756C-5966-E35674A26A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9DC6F9-F1F9-3048-F234-8C99CBB21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69ED3A-B5EB-B714-6E56-179824B85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1FCD7A-7EB9-9ADB-1BA5-983DE8DDD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7A2056-A952-1F7F-14EC-28B04A49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17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725D-B62A-BC33-3DE1-84DFBE52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6DA5DB-C3A5-DC46-F9F0-6EF21E69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BE100D-E332-1BF9-62B2-BC1870590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32829C-3AFD-EE48-4550-ED81FA749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25A60F-B8D6-A500-5E90-16EA51252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2174D-C9EB-2C51-1B04-CC171674A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AF9B7-2810-464C-0759-C10978CF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772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97EF-7C17-8403-CDF3-4AE69BBB6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F92CB-92C1-B280-58B1-3BD3B5B12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788B56-67C1-A3DA-B795-BFA19D5E9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7E3B4-91A4-B7AD-15C6-47A79854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6469FC-F5CF-9561-DD01-41749E873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06459-FA08-76A6-4115-902A5774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070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228B-B172-7E17-5C42-0EA8EC4C6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F67169-3066-01A3-9739-BAAB79A25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B4F12-C981-F87B-FBBD-191531248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3F640A-9FC6-FA53-2D66-144523803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31453D-F321-55B2-2ED8-7A33C938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D70B7-7BD7-07F1-D4E1-3B19CFD35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28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79EAEE-9D95-89D0-D2D6-4983E5105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DB08E-CBAB-976E-3458-66D13A190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02E09-88E7-27B4-248A-6ACE6B9C7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0E1F0-4471-401B-A043-42FB8630BF4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DA9E0-A244-1B60-F3EE-38B6A9DF6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B67B1-EF35-014C-3E5F-4229BE185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6A618-829F-4DE8-8810-0B5EC538C7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58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yellow logo&#10;&#10;AI-generated content may be incorrect.">
            <a:extLst>
              <a:ext uri="{FF2B5EF4-FFF2-40B4-BE49-F238E27FC236}">
                <a16:creationId xmlns:a16="http://schemas.microsoft.com/office/drawing/2014/main" id="{F78027AF-AB30-E69F-5FB5-1DE35626E2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229" y="135206"/>
            <a:ext cx="4159371" cy="415937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F1550E0-9647-F86A-FDEF-5375BE76FD40}"/>
              </a:ext>
            </a:extLst>
          </p:cNvPr>
          <p:cNvSpPr txBox="1"/>
          <p:nvPr/>
        </p:nvSpPr>
        <p:spPr>
          <a:xfrm>
            <a:off x="4482508" y="2822549"/>
            <a:ext cx="674603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500" dirty="0">
                <a:latin typeface="Montserrat" panose="00000500000000000000" pitchFamily="2" charset="0"/>
              </a:rPr>
              <a:t>Bob Hope</a:t>
            </a:r>
            <a:endParaRPr lang="en-US" sz="2500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98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BAC7-6183-DC66-8CE7-60D5A750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FS Referral Service</a:t>
            </a:r>
            <a:endParaRPr lang="en-GB" sz="2800" dirty="0"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D528-0EC2-D949-5CC6-8B199EF2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084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Bridging, Commercial, Secured Loans, Ex-Pats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Your Client – Our Service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Don’t lose clients to other adv</a:t>
            </a: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isers because you don’t have the time or experience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</a:t>
            </a: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give the advice, and we keep you fully involved and up to date throughout the process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Secured Loans you receive </a:t>
            </a: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100% of procuration fee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Simple transparent service which means you never have to say you can’t help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 extension of your business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No cross selling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851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67429-8A99-4F20-BA3A-3EE7FBC9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>
                <a:solidFill>
                  <a:srgbClr val="D2AD2A"/>
                </a:solidFill>
                <a:latin typeface="Montserrat "/>
              </a:rPr>
              <a:t>Testimonials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05D7F-7217-33AB-AF3A-FE8D9F87C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800" i="1" dirty="0">
                <a:latin typeface="Montserrat "/>
              </a:rPr>
              <a:t>Working with the team at Complete FS just feels so naturally easy.</a:t>
            </a:r>
          </a:p>
          <a:p>
            <a:pPr marL="0" indent="0">
              <a:buNone/>
            </a:pPr>
            <a:endParaRPr lang="en-US" sz="1800" i="1" dirty="0">
              <a:latin typeface="Montserrat 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i="1" dirty="0">
                <a:latin typeface="Montserrat "/>
              </a:rPr>
              <a:t>The team are always knowledgeable and professional and are always on hand to answer any questions we may have.</a:t>
            </a:r>
          </a:p>
          <a:p>
            <a:pPr marL="0" indent="0">
              <a:buNone/>
            </a:pPr>
            <a:endParaRPr lang="en-US" sz="1800" i="1" dirty="0">
              <a:latin typeface="Montserrat 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i="1" dirty="0">
                <a:latin typeface="Montserrat "/>
              </a:rPr>
              <a:t>Complete FS are consistently looking for ways to help their clients.</a:t>
            </a:r>
          </a:p>
          <a:p>
            <a:pPr marL="0" indent="0">
              <a:buNone/>
            </a:pPr>
            <a:endParaRPr lang="en-US" sz="1800" i="1" dirty="0">
              <a:latin typeface="Montserrat 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i="1" dirty="0">
                <a:latin typeface="Montserrat "/>
              </a:rPr>
              <a:t>It was a smooth and painless process, thank you for making things so simple.</a:t>
            </a:r>
          </a:p>
          <a:p>
            <a:pPr marL="0" indent="0">
              <a:buNone/>
            </a:pPr>
            <a:endParaRPr lang="en-US" sz="1800" i="1" dirty="0">
              <a:latin typeface="Montserrat 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800" i="1" dirty="0">
                <a:latin typeface="Montserrat "/>
              </a:rPr>
              <a:t>You and your team packaged the case superbly, I will </a:t>
            </a:r>
            <a:r>
              <a:rPr lang="en-US" sz="1800" i="1">
                <a:latin typeface="Montserrat "/>
              </a:rPr>
              <a:t>recommend Complete </a:t>
            </a:r>
            <a:r>
              <a:rPr lang="en-US" sz="1800" i="1" dirty="0">
                <a:latin typeface="Montserrat "/>
              </a:rPr>
              <a:t>to my colleagues.</a:t>
            </a:r>
            <a:endParaRPr lang="en-GB" sz="1800" i="1" dirty="0">
              <a:latin typeface="Montserrat "/>
            </a:endParaRPr>
          </a:p>
        </p:txBody>
      </p:sp>
    </p:spTree>
    <p:extLst>
      <p:ext uri="{BB962C8B-B14F-4D97-AF65-F5344CB8AC3E}">
        <p14:creationId xmlns:p14="http://schemas.microsoft.com/office/powerpoint/2010/main" val="2446771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66BDA-D044-F23A-389A-26CF49A8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GB" sz="3100" b="1" dirty="0">
                <a:solidFill>
                  <a:srgbClr val="D2AD2A"/>
                </a:solidFill>
                <a:latin typeface="Montserrat "/>
              </a:rPr>
              <a:t>Thanks</a:t>
            </a:r>
            <a:r>
              <a:rPr lang="en-GB" sz="3100" dirty="0">
                <a:solidFill>
                  <a:srgbClr val="D2AD2A"/>
                </a:solidFill>
                <a:latin typeface="Montserrat "/>
              </a:rPr>
              <a:t> </a:t>
            </a:r>
            <a:r>
              <a:rPr lang="en-GB" sz="3100" dirty="0">
                <a:latin typeface="Montserrat "/>
              </a:rPr>
              <a:t>for listening</a:t>
            </a:r>
            <a:br>
              <a:rPr lang="en-US" dirty="0">
                <a:latin typeface="Montserrat "/>
              </a:rPr>
            </a:b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DB74FE9-2495-DA77-768D-01250B47EF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73" b="-1"/>
          <a:stretch/>
        </p:blipFill>
        <p:spPr>
          <a:xfrm>
            <a:off x="2859134" y="1027906"/>
            <a:ext cx="6145930" cy="4351338"/>
          </a:xfrm>
          <a:prstGeom prst="rect">
            <a:avLst/>
          </a:prstGeom>
        </p:spPr>
      </p:pic>
      <p:sp>
        <p:nvSpPr>
          <p:cNvPr id="7" name="Title 4">
            <a:extLst>
              <a:ext uri="{FF2B5EF4-FFF2-40B4-BE49-F238E27FC236}">
                <a16:creationId xmlns:a16="http://schemas.microsoft.com/office/drawing/2014/main" id="{A013E933-5FC6-880E-ACCD-D07A3904ACB1}"/>
              </a:ext>
            </a:extLst>
          </p:cNvPr>
          <p:cNvSpPr txBox="1">
            <a:spLocks/>
          </p:cNvSpPr>
          <p:nvPr/>
        </p:nvSpPr>
        <p:spPr>
          <a:xfrm>
            <a:off x="7193197" y="780483"/>
            <a:ext cx="4637315" cy="4598761"/>
          </a:xfrm>
          <a:prstGeom prst="ellipse">
            <a:avLst/>
          </a:prstGeom>
          <a:solidFill>
            <a:srgbClr val="F6B12F"/>
          </a:solidFill>
          <a:ln w="12700" cap="flat" cmpd="sng" algn="ctr">
            <a:solidFill>
              <a:srgbClr val="F6B12F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200" b="1" dirty="0">
                <a:solidFill>
                  <a:schemeClr val="tx1"/>
                </a:solidFill>
                <a:latin typeface="Montserrat" panose="00000500000000000000" pitchFamily="2" charset="0"/>
              </a:rPr>
              <a:t>023 8045 6999</a:t>
            </a:r>
            <a:br>
              <a:rPr lang="en-GB" sz="3200" b="1" dirty="0">
                <a:solidFill>
                  <a:schemeClr val="tx1"/>
                </a:solidFill>
                <a:latin typeface="Montserrat" panose="00000500000000000000" pitchFamily="2" charset="0"/>
              </a:rPr>
            </a:br>
            <a:br>
              <a:rPr lang="en-GB" sz="3200" b="1" dirty="0">
                <a:solidFill>
                  <a:schemeClr val="tx1"/>
                </a:solidFill>
                <a:latin typeface="Montserrat" panose="00000500000000000000" pitchFamily="2" charset="0"/>
              </a:rPr>
            </a:br>
            <a:r>
              <a:rPr lang="en-GB" sz="3200" dirty="0">
                <a:solidFill>
                  <a:schemeClr val="tx1"/>
                </a:solidFill>
                <a:latin typeface="Montserrat" panose="00000500000000000000" pitchFamily="2" charset="0"/>
              </a:rPr>
              <a:t>enquiries</a:t>
            </a:r>
            <a:br>
              <a:rPr lang="en-GB" sz="3200" dirty="0">
                <a:solidFill>
                  <a:schemeClr val="tx1"/>
                </a:solidFill>
                <a:latin typeface="Montserrat" panose="00000500000000000000" pitchFamily="2" charset="0"/>
              </a:rPr>
            </a:br>
            <a:r>
              <a:rPr lang="en-GB" sz="3200" dirty="0">
                <a:solidFill>
                  <a:schemeClr val="tx1"/>
                </a:solidFill>
                <a:latin typeface="Montserrat" panose="00000500000000000000" pitchFamily="2" charset="0"/>
              </a:rPr>
              <a:t>@complete-fs.co.uk</a:t>
            </a:r>
          </a:p>
        </p:txBody>
      </p:sp>
    </p:spTree>
    <p:extLst>
      <p:ext uri="{BB962C8B-B14F-4D97-AF65-F5344CB8AC3E}">
        <p14:creationId xmlns:p14="http://schemas.microsoft.com/office/powerpoint/2010/main" val="3626570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BAC7-6183-DC66-8CE7-60D5A750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Who are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FS?</a:t>
            </a:r>
            <a:endParaRPr lang="en-GB" sz="2800" dirty="0"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D528-0EC2-D949-5CC6-8B199EF2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084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were born in 1993 and celebrate our 33rd birthday this year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are experts at all things Specialist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have an excellent reputation for industry high conversions</a:t>
            </a:r>
          </a:p>
        </p:txBody>
      </p:sp>
    </p:spTree>
    <p:extLst>
      <p:ext uri="{BB962C8B-B14F-4D97-AF65-F5344CB8AC3E}">
        <p14:creationId xmlns:p14="http://schemas.microsoft.com/office/powerpoint/2010/main" val="200143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BAC7-6183-DC66-8CE7-60D5A750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Why have Complete FS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been invited today</a:t>
            </a:r>
            <a:endParaRPr lang="en-GB" sz="2800" dirty="0"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D528-0EC2-D949-5CC6-8B199EF2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084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We offer 2 main services to In Partnership: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Specialist Packaging</a:t>
            </a:r>
            <a:endParaRPr lang="en-GB" sz="1200" b="1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Comprehensive panel of lenders, exclusive products, on-site underwriters, high conversions</a:t>
            </a:r>
          </a:p>
          <a:p>
            <a:pPr lvl="1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Full </a:t>
            </a:r>
            <a:r>
              <a:rPr lang="en-GB" sz="1400" b="1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Referral Service</a:t>
            </a:r>
          </a:p>
          <a:p>
            <a:pPr lvl="2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14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Ex-Pat’s, Bridging, Commercial, Second Charge lending – full advice service</a:t>
            </a:r>
          </a:p>
          <a:p>
            <a:pPr lvl="1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14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18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en-GB" sz="14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7000"/>
              </a:lnSpc>
              <a:buNone/>
            </a:pPr>
            <a:endParaRPr lang="en-GB" sz="14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482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4BAC7-6183-DC66-8CE7-60D5A750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FS Packaging</a:t>
            </a:r>
            <a:endParaRPr lang="en-GB" sz="2800" dirty="0"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5D528-0EC2-D949-5CC6-8B199EF2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084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The same or higher proc fee than going to a lender direct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 wealth of experience in the Specialist arena – the 3 Directors have over 100 years combined experience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Exclusive products – achieving the best outcome for your clients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Dedicated lender underwriters – some are on-site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Access to lenders that are not available to brokers direct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GB" sz="1800" dirty="0">
              <a:effectLst/>
              <a:latin typeface="Montserrat" panose="000005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604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75BE6D-36C1-0AA5-1FB0-1FCEB17C3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for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Bridging</a:t>
            </a:r>
            <a:endParaRPr lang="en-GB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9A5FBDE-706A-5E56-0014-32E8AF6060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latin typeface="Montserrat "/>
              </a:rPr>
              <a:t>Refurbishment to a property (light, medium, heavy)</a:t>
            </a:r>
          </a:p>
          <a:p>
            <a:r>
              <a:rPr lang="en-GB" sz="1800" dirty="0">
                <a:latin typeface="Montserrat "/>
              </a:rPr>
              <a:t>Auction properties </a:t>
            </a:r>
          </a:p>
          <a:p>
            <a:r>
              <a:rPr lang="en-GB" sz="1800" dirty="0">
                <a:latin typeface="Montserrat "/>
              </a:rPr>
              <a:t>Ltd Co acquisition</a:t>
            </a:r>
          </a:p>
          <a:p>
            <a:r>
              <a:rPr lang="en-GB" sz="1800" dirty="0">
                <a:latin typeface="Montserrat "/>
              </a:rPr>
              <a:t>Below value purchase</a:t>
            </a:r>
          </a:p>
          <a:p>
            <a:r>
              <a:rPr lang="en-GB" sz="1800" dirty="0">
                <a:latin typeface="Montserrat "/>
              </a:rPr>
              <a:t>Change the assets use – obtain/amend planning </a:t>
            </a:r>
          </a:p>
          <a:p>
            <a:r>
              <a:rPr lang="en-GB" sz="1800" dirty="0">
                <a:latin typeface="Montserrat "/>
              </a:rPr>
              <a:t>Collapse or create leaseholds</a:t>
            </a:r>
          </a:p>
          <a:p>
            <a:r>
              <a:rPr lang="en-GB" sz="1800" dirty="0">
                <a:latin typeface="Montserrat "/>
              </a:rPr>
              <a:t>Exit or complete a development project</a:t>
            </a:r>
          </a:p>
          <a:p>
            <a:r>
              <a:rPr lang="en-GB" sz="1800" dirty="0">
                <a:latin typeface="Montserrat "/>
              </a:rPr>
              <a:t>To convert an office block to residential </a:t>
            </a:r>
          </a:p>
          <a:p>
            <a:r>
              <a:rPr lang="en-GB" sz="1800" dirty="0">
                <a:latin typeface="Montserrat "/>
              </a:rPr>
              <a:t>Release equity - new project, purchase or tax bill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137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6520B-F3A3-EED7-D517-99A8B7D2F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for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Commercial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9ECA5-4A85-1F90-A205-F20F66646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Pure commercial (exclusive rates for good EPC ratings)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Semi commercial (exclusive rates for residential element valued over 50% )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Large portfolios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Loans from £30K to infinity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High street as well Specialist commercial lenders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Investment and Owner occupier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1</a:t>
            </a:r>
            <a:r>
              <a:rPr lang="en-US" sz="1800" baseline="300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st</a:t>
            </a:r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 time commercial landlords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r>
              <a:rPr lang="en-US" sz="18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Access to exclusive products , low loan sizes due to business volumes and experience 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Aptos" panose="020B00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6805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31B61-B7EA-511E-94F5-A06119ED5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for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Residential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9A499-FE46-4560-BC59-55E1B426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900" dirty="0">
                <a:latin typeface="Montserrat "/>
              </a:rPr>
              <a:t>1 years bankruptcy</a:t>
            </a:r>
          </a:p>
          <a:p>
            <a:r>
              <a:rPr lang="en-GB" sz="1900" dirty="0">
                <a:latin typeface="Montserrat "/>
              </a:rPr>
              <a:t>IVA’s</a:t>
            </a:r>
          </a:p>
          <a:p>
            <a:r>
              <a:rPr lang="en-GB" sz="1900" dirty="0">
                <a:latin typeface="Montserrat "/>
              </a:rPr>
              <a:t>Adverse within the last 6 months</a:t>
            </a:r>
          </a:p>
          <a:p>
            <a:r>
              <a:rPr lang="en-GB" sz="1900" dirty="0">
                <a:latin typeface="Montserrat "/>
              </a:rPr>
              <a:t>Non-standard property types</a:t>
            </a:r>
          </a:p>
          <a:p>
            <a:r>
              <a:rPr lang="en-GB" sz="1900" dirty="0">
                <a:latin typeface="Montserrat "/>
              </a:rPr>
              <a:t>All types of income including benefit income</a:t>
            </a:r>
          </a:p>
          <a:p>
            <a:r>
              <a:rPr lang="en-GB" sz="1900" dirty="0">
                <a:latin typeface="Montserrat "/>
              </a:rPr>
              <a:t>Debt Consolidation</a:t>
            </a:r>
          </a:p>
          <a:p>
            <a:r>
              <a:rPr lang="en-GB" sz="1900" dirty="0">
                <a:latin typeface="Montserrat "/>
              </a:rPr>
              <a:t>Income stretches</a:t>
            </a:r>
          </a:p>
          <a:p>
            <a:r>
              <a:rPr lang="en-GB" sz="1900" dirty="0">
                <a:latin typeface="Montserrat "/>
              </a:rPr>
              <a:t>Non-UK nationals</a:t>
            </a:r>
          </a:p>
          <a:p>
            <a:r>
              <a:rPr lang="en-GB" sz="1900" dirty="0">
                <a:latin typeface="Montserrat "/>
              </a:rPr>
              <a:t>1 year self employed</a:t>
            </a:r>
          </a:p>
          <a:p>
            <a:r>
              <a:rPr lang="en-GB" sz="1900" dirty="0">
                <a:latin typeface="Montserrat "/>
              </a:rPr>
              <a:t>Properties above commercial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174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C765-C969-0DE5-7E93-DE83D6F80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for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Buy To Let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7877D-E2C9-D73D-EA53-FD48FDF21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Expats – outside of the FATF or EEA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Large HMOs – up to 25 units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Trading Limited companies – development or non-property related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Non-standard construction – concrete, single skin, conversions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FTB/L – will be assessed on I&amp;E like a residential mortgage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Low pay rate products to help with ICR Foreign nationals living in the UK or abroad</a:t>
            </a:r>
          </a:p>
          <a:p>
            <a:r>
              <a:rPr lang="en-GB" sz="1900" dirty="0">
                <a:effectLst/>
                <a:latin typeface="Montserrat "/>
                <a:ea typeface="Aptos" panose="020B0004020202020204" pitchFamily="34" charset="0"/>
                <a:cs typeface="Aptos" panose="020B0004020202020204" pitchFamily="34" charset="0"/>
              </a:rPr>
              <a:t>Portfolio landlords or non-residential homeowners with no minimum income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5463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B62DC-C119-5BCF-96E5-2016B815C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Reasons to use</a:t>
            </a:r>
            <a:r>
              <a:rPr lang="en-US" sz="2800" b="1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D2AD2A"/>
                </a:solidFill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Complete for </a:t>
            </a:r>
            <a:r>
              <a:rPr lang="en-US" sz="2800" dirty="0">
                <a:effectLst/>
                <a:latin typeface="Montserrat" panose="000005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Secured Loans</a:t>
            </a:r>
            <a:endParaRPr lang="en-GB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0AB8-6D22-51DD-5C19-CB178F8C7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Ability to capital raise whilst tied into a current first charge loan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Affordability tends to be more generous on a second charge loan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We have lenders that will consider up to 100% </a:t>
            </a:r>
            <a:r>
              <a:rPr lang="en-GB" sz="1800" dirty="0" err="1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ltv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Most lenders tend to only review the last 12 months credit history when assessing product criteria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Use of AVM’s is more common than with specialist residential lenders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Lenders tend to do internal legals meaning a case can complete much sooner after offer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dirty="0">
                <a:effectLst/>
                <a:latin typeface="Montserrat "/>
                <a:ea typeface="Times New Roman" panose="02020603050405020304" pitchFamily="18" charset="0"/>
                <a:cs typeface="Times New Roman" panose="02020603050405020304" pitchFamily="18" charset="0"/>
              </a:rPr>
              <a:t>We pay the full lender commission to the broker based on our fee structure for second charges</a:t>
            </a:r>
            <a:endParaRPr lang="en-GB" sz="1800" dirty="0">
              <a:effectLst/>
              <a:latin typeface="Montserrat 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71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669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Montserrat</vt:lpstr>
      <vt:lpstr>Montserrat </vt:lpstr>
      <vt:lpstr>Symbol</vt:lpstr>
      <vt:lpstr>Wingdings</vt:lpstr>
      <vt:lpstr>Office Theme</vt:lpstr>
      <vt:lpstr>PowerPoint Presentation</vt:lpstr>
      <vt:lpstr>Who are Complete FS?</vt:lpstr>
      <vt:lpstr>Why have Complete FS been invited today</vt:lpstr>
      <vt:lpstr>Reasons to use Complete FS Packaging</vt:lpstr>
      <vt:lpstr>Reasons to use Complete for Bridging</vt:lpstr>
      <vt:lpstr>Reasons to use Complete for Commercial</vt:lpstr>
      <vt:lpstr>Reasons to use Complete for Residential</vt:lpstr>
      <vt:lpstr>Reasons to use Complete for Buy To Let</vt:lpstr>
      <vt:lpstr>Reasons to use Complete for Secured Loans</vt:lpstr>
      <vt:lpstr>Reasons to use Complete FS Referral Service</vt:lpstr>
      <vt:lpstr>Testimonials</vt:lpstr>
      <vt:lpstr>Thanks for listening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Long</dc:creator>
  <cp:lastModifiedBy>Claire Budden</cp:lastModifiedBy>
  <cp:revision>31</cp:revision>
  <cp:lastPrinted>2023-09-20T14:05:23Z</cp:lastPrinted>
  <dcterms:created xsi:type="dcterms:W3CDTF">2023-04-13T11:13:38Z</dcterms:created>
  <dcterms:modified xsi:type="dcterms:W3CDTF">2026-04-28T09:37:40Z</dcterms:modified>
</cp:coreProperties>
</file>